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letter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7" autoAdjust="0"/>
    <p:restoredTop sz="94660"/>
  </p:normalViewPr>
  <p:slideViewPr>
    <p:cSldViewPr>
      <p:cViewPr varScale="1">
        <p:scale>
          <a:sx n="88" d="100"/>
          <a:sy n="88" d="100"/>
        </p:scale>
        <p:origin x="210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484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6753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291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5553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480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7411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0763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673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011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9753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1125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F1C68-BB10-4ACE-B568-175F503AA669}" type="datetimeFigureOut">
              <a:rPr lang="es-ES" smtClean="0"/>
              <a:t>23/04/2021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8FC9-FAE9-4D87-A42C-FC0C8BAC0C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084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Imagen 71">
            <a:extLst>
              <a:ext uri="{FF2B5EF4-FFF2-40B4-BE49-F238E27FC236}">
                <a16:creationId xmlns="" xmlns:a16="http://schemas.microsoft.com/office/drawing/2014/main" id="{ACE99DCB-5D85-0041-9D86-6BB880E37F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295" y="4227791"/>
            <a:ext cx="1688019" cy="2184495"/>
          </a:xfrm>
          <a:prstGeom prst="rect">
            <a:avLst/>
          </a:prstGeom>
        </p:spPr>
      </p:pic>
      <p:sp>
        <p:nvSpPr>
          <p:cNvPr id="62" name="Rectangle 2">
            <a:extLst>
              <a:ext uri="{FF2B5EF4-FFF2-40B4-BE49-F238E27FC236}">
                <a16:creationId xmlns="" xmlns:a16="http://schemas.microsoft.com/office/drawing/2014/main" id="{EE8D9152-60B5-C140-AFA2-4CA687CFA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206" y="1976870"/>
            <a:ext cx="550984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BO" altLang="es-BO" b="1" i="0" u="none" strike="noStrike" cap="none" normalizeH="0" baseline="0" dirty="0">
                <a:ln>
                  <a:noFill/>
                </a:ln>
                <a:solidFill>
                  <a:srgbClr val="0060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CONVOCATORIA </a:t>
            </a:r>
            <a:r>
              <a:rPr kumimoji="0" lang="es-BO" altLang="es-BO" b="1" i="0" u="none" strike="noStrike" cap="none" normalizeH="0" baseline="0" dirty="0" smtClean="0">
                <a:ln>
                  <a:noFill/>
                </a:ln>
                <a:solidFill>
                  <a:srgbClr val="0060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EXTERNA</a:t>
            </a:r>
            <a:endParaRPr kumimoji="0" lang="es-BO" altLang="es-BO" sz="300" b="0" i="0" u="none" strike="noStrike" cap="none" normalizeH="0" baseline="0" dirty="0">
              <a:ln>
                <a:noFill/>
              </a:ln>
              <a:solidFill>
                <a:srgbClr val="006096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BO" altLang="es-BO" sz="1000" b="1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Caja de Salud de la Banca Privada, busca  </a:t>
            </a:r>
            <a:r>
              <a:rPr kumimoji="0" lang="es-BO" altLang="es-BO" sz="1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profesionales independientes interesados</a:t>
            </a:r>
            <a:endParaRPr kumimoji="0" lang="es-BO" altLang="es-BO" sz="1000" b="1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BO" altLang="es-BO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 </a:t>
            </a:r>
            <a:r>
              <a:rPr lang="es-BO" altLang="es-BO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presentar propuestas para:</a:t>
            </a:r>
            <a:endParaRPr lang="es-BO" altLang="es-BO" sz="1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BO" altLang="es-BO" sz="1000" b="1" i="0" u="none" strike="noStrike" cap="none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s-BO" altLang="es-BO" sz="500" b="0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63" name="Rectángulo 5">
            <a:extLst>
              <a:ext uri="{FF2B5EF4-FFF2-40B4-BE49-F238E27FC236}">
                <a16:creationId xmlns="" xmlns:a16="http://schemas.microsoft.com/office/drawing/2014/main" id="{D6CAE5C3-003E-4146-8B7E-966523F26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37208"/>
            <a:ext cx="6858000" cy="648072"/>
          </a:xfrm>
          <a:prstGeom prst="rect">
            <a:avLst/>
          </a:prstGeom>
          <a:solidFill>
            <a:srgbClr val="803B7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BO" altLang="es-BO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CONSULTOR DE BIENES Y SERVICIOS</a:t>
            </a:r>
            <a:endParaRPr kumimoji="0" lang="es-BO" altLang="es-BO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Cuadro de texto 4">
            <a:extLst>
              <a:ext uri="{FF2B5EF4-FFF2-40B4-BE49-F238E27FC236}">
                <a16:creationId xmlns="" xmlns:a16="http://schemas.microsoft.com/office/drawing/2014/main" id="{224DB3E4-29A4-AB4B-A873-6EA0564A2E58}"/>
              </a:ext>
            </a:extLst>
          </p:cNvPr>
          <p:cNvSpPr txBox="1"/>
          <p:nvPr/>
        </p:nvSpPr>
        <p:spPr>
          <a:xfrm>
            <a:off x="185013" y="3971750"/>
            <a:ext cx="3261719" cy="496824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BO" sz="1000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OBJETIVO DE LA CONTRATACION:</a:t>
            </a:r>
            <a:endParaRPr lang="es-BO" sz="1000" b="1" u="sng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Brindar apoyo operativo de alto nivel </a:t>
            </a:r>
            <a:r>
              <a:rPr lang="es-MX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en el área de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Bienes y Servicios </a:t>
            </a:r>
            <a:r>
              <a:rPr lang="es-MX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de la CSBP optimizando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los aspectos rutinarios de los procesos de contratación </a:t>
            </a:r>
            <a:r>
              <a:rPr lang="es-MX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Regional Cochabamba.</a:t>
            </a:r>
            <a:endParaRPr lang="es-BO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900" dirty="0"/>
              <a:t>	</a:t>
            </a:r>
          </a:p>
          <a:p>
            <a:pPr algn="just">
              <a:spcAft>
                <a:spcPts val="600"/>
              </a:spcAft>
            </a:pPr>
            <a:r>
              <a:rPr lang="es-BO" sz="1000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FORMACIÓN </a:t>
            </a:r>
            <a:r>
              <a:rPr lang="es-BO" sz="10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ACADÉMICA</a:t>
            </a:r>
            <a:endParaRPr lang="es-BO" sz="1000" u="sng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MX" sz="900" dirty="0" smtClean="0"/>
              <a:t>* </a:t>
            </a:r>
            <a:r>
              <a:rPr lang="es-MX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Licenciado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en Administración de Empresas, Contaduría Pública, Ingeniería Comercial, Economía </a:t>
            </a:r>
            <a:r>
              <a:rPr lang="es-ES" sz="900" dirty="0"/>
              <a:t>	</a:t>
            </a:r>
            <a:endParaRPr lang="es-ES" sz="9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BO" sz="1000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EXPERIENCIA</a:t>
            </a:r>
            <a:endParaRPr lang="es-E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Experiencia general de 2 años</a:t>
            </a:r>
            <a:r>
              <a:rPr lang="es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900" dirty="0">
                <a:latin typeface="Arial" panose="020B0604020202020204" pitchFamily="34" charset="0"/>
                <a:cs typeface="Arial" panose="020B0604020202020204" pitchFamily="34" charset="0"/>
              </a:rPr>
              <a:t>Experiencia mínima de 6 meses en procesos de contratación de </a:t>
            </a:r>
            <a:r>
              <a:rPr lang="es-ES_tradnl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Bienes </a:t>
            </a:r>
            <a:r>
              <a:rPr lang="es-ES_tradnl" sz="900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_tradnl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Servicios en instituciones publicas o privadas</a:t>
            </a:r>
            <a:endParaRPr lang="es-BO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900" dirty="0"/>
              <a:t>	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BO" sz="10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CONOCIMIENTOS </a:t>
            </a:r>
            <a:r>
              <a:rPr lang="es-BO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ESPECÍFICOS </a:t>
            </a:r>
            <a:endParaRPr lang="es-BO" sz="1000" u="sng" dirty="0">
              <a:latin typeface="Arial" panose="020B06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Manejo de Microsoft Office </a:t>
            </a:r>
            <a:r>
              <a:rPr lang="es-ES_tradnl" sz="900" dirty="0">
                <a:latin typeface="Arial" panose="020B0604020202020204" pitchFamily="34" charset="0"/>
                <a:cs typeface="Arial" panose="020B0604020202020204" pitchFamily="34" charset="0"/>
              </a:rPr>
              <a:t>(Excel, </a:t>
            </a:r>
            <a:r>
              <a:rPr lang="es-ES_tradnl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Word)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Conocimientos del </a:t>
            </a:r>
            <a:r>
              <a:rPr lang="es-BO" sz="900" dirty="0">
                <a:latin typeface="Arial" panose="020B0604020202020204" pitchFamily="34" charset="0"/>
                <a:cs typeface="Arial" panose="020B0604020202020204" pitchFamily="34" charset="0"/>
              </a:rPr>
              <a:t>Decreto Supremo Nº 181 Normas Básica Sistema de Administración de Bienes y Servicios</a:t>
            </a:r>
            <a:r>
              <a:rPr lang="es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900" dirty="0"/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endParaRPr lang="es-BO" sz="9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BO" sz="1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BO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BO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BO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es-MX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BO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68" name="Cuadro de texto 6">
            <a:extLst>
              <a:ext uri="{FF2B5EF4-FFF2-40B4-BE49-F238E27FC236}">
                <a16:creationId xmlns="" xmlns:a16="http://schemas.microsoft.com/office/drawing/2014/main" id="{77C4FEBD-608D-8F43-95CD-8E5CC45E6377}"/>
              </a:ext>
            </a:extLst>
          </p:cNvPr>
          <p:cNvSpPr txBox="1"/>
          <p:nvPr/>
        </p:nvSpPr>
        <p:spPr>
          <a:xfrm>
            <a:off x="3789040" y="3930119"/>
            <a:ext cx="2914778" cy="145475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BO" sz="1000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COMPETENCIAS </a:t>
            </a:r>
            <a:r>
              <a:rPr lang="es-BO" sz="10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NECESARIAS PARA </a:t>
            </a:r>
            <a:r>
              <a:rPr lang="es-BO" sz="1000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CONTRATACION:</a:t>
            </a:r>
            <a:endParaRPr lang="es-E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Administración del tiempo.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Orden </a:t>
            </a:r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y organización personal.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Solución </a:t>
            </a:r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de problemas.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Capacidad </a:t>
            </a:r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de comunicación.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Planificación </a:t>
            </a:r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y organización.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Trabajo </a:t>
            </a:r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en equipo. </a:t>
            </a:r>
            <a:r>
              <a:rPr lang="es-MX" sz="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BO" sz="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70" name="Conector recto 69">
            <a:extLst>
              <a:ext uri="{FF2B5EF4-FFF2-40B4-BE49-F238E27FC236}">
                <a16:creationId xmlns="" xmlns:a16="http://schemas.microsoft.com/office/drawing/2014/main" id="{DF954640-7672-7A4D-B355-11A50901FC47}"/>
              </a:ext>
            </a:extLst>
          </p:cNvPr>
          <p:cNvCxnSpPr/>
          <p:nvPr/>
        </p:nvCxnSpPr>
        <p:spPr>
          <a:xfrm>
            <a:off x="3573016" y="3780223"/>
            <a:ext cx="0" cy="5112257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Imagen 65">
            <a:extLst>
              <a:ext uri="{FF2B5EF4-FFF2-40B4-BE49-F238E27FC236}">
                <a16:creationId xmlns="" xmlns:a16="http://schemas.microsoft.com/office/drawing/2014/main" id="{DADA7533-E3EF-7341-8237-F58B4BB33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11" y="7839811"/>
            <a:ext cx="6858000" cy="121023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38F1F8F3-6035-314D-BEAF-78DE5D42B85A}"/>
              </a:ext>
            </a:extLst>
          </p:cNvPr>
          <p:cNvSpPr txBox="1"/>
          <p:nvPr/>
        </p:nvSpPr>
        <p:spPr>
          <a:xfrm>
            <a:off x="3729971" y="5379836"/>
            <a:ext cx="30077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s-ES" sz="900" i="1" dirty="0">
                <a:latin typeface="Arial" panose="020B0604020202020204" pitchFamily="34" charset="0"/>
                <a:cs typeface="Arial" panose="020B0604020202020204" pitchFamily="34" charset="0"/>
              </a:rPr>
              <a:t>personas que cumplan con 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los requerimientos solicitados 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900" i="1" dirty="0">
                <a:latin typeface="Arial" panose="020B0604020202020204" pitchFamily="34" charset="0"/>
                <a:cs typeface="Arial" panose="020B0604020202020204" pitchFamily="34" charset="0"/>
              </a:rPr>
              <a:t>estén interesadas en 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prestar este servicio </a:t>
            </a:r>
            <a:r>
              <a:rPr lang="es-ES" sz="900" i="1" dirty="0">
                <a:latin typeface="Arial" panose="020B0604020202020204" pitchFamily="34" charset="0"/>
                <a:cs typeface="Arial" panose="020B0604020202020204" pitchFamily="34" charset="0"/>
              </a:rPr>
              <a:t>en una institución de salud de primer nivel, 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podrán descargar los Términos de Referencia y el Formulario de Propuesta Técnica de la siguiente dirección web</a:t>
            </a:r>
            <a:r>
              <a:rPr lang="es-ES" sz="9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https://cochabamba.csbp.com.bo/blog/adquisiciones-cochabamba-30 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 solicitar su envío comunicándose al siguiente </a:t>
            </a:r>
            <a:r>
              <a:rPr lang="es-ES" sz="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.Cel. 69416871 </a:t>
            </a:r>
            <a:r>
              <a:rPr lang="es-ES" sz="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via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WhatsApp.</a:t>
            </a:r>
          </a:p>
          <a:p>
            <a:pPr algn="just"/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oferta y/o propuesta debe ser enviada a </a:t>
            </a:r>
            <a:r>
              <a:rPr lang="es-ES" sz="900" i="1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siguiente dirección </a:t>
            </a:r>
            <a:r>
              <a:rPr lang="es-ES" sz="900" i="1" dirty="0">
                <a:latin typeface="Arial" panose="020B0604020202020204" pitchFamily="34" charset="0"/>
                <a:cs typeface="Arial" panose="020B0604020202020204" pitchFamily="34" charset="0"/>
              </a:rPr>
              <a:t>electrónica </a:t>
            </a:r>
            <a:r>
              <a:rPr lang="es-ES" sz="900" i="1" dirty="0">
                <a:latin typeface="Arial" panose="020B0604020202020204" pitchFamily="34" charset="0"/>
                <a:cs typeface="Arial" panose="020B0604020202020204" pitchFamily="34" charset="0"/>
              </a:rPr>
              <a:t>adquisicionescsbpcbba@csbp.com.bo </a:t>
            </a:r>
            <a:r>
              <a:rPr lang="es-BO" sz="900" b="1" i="1" dirty="0">
                <a:latin typeface="Arial" panose="020B0604020202020204" pitchFamily="34" charset="0"/>
                <a:cs typeface="Arial" panose="020B0604020202020204" pitchFamily="34" charset="0"/>
              </a:rPr>
              <a:t>aclarando en el asunto </a:t>
            </a:r>
            <a:r>
              <a:rPr lang="es-BO" sz="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la contratación </a:t>
            </a:r>
            <a:r>
              <a:rPr lang="es-BO" sz="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BO" sz="900" b="1" i="1" dirty="0">
                <a:latin typeface="Arial" panose="020B0604020202020204" pitchFamily="34" charset="0"/>
                <a:cs typeface="Arial" panose="020B0604020202020204" pitchFamily="34" charset="0"/>
              </a:rPr>
              <a:t>que postula</a:t>
            </a:r>
            <a:r>
              <a:rPr lang="es-ES_tradnl" sz="9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900" i="1" dirty="0">
                <a:latin typeface="Arial" panose="020B0604020202020204" pitchFamily="34" charset="0"/>
                <a:cs typeface="Arial" panose="020B0604020202020204" pitchFamily="34" charset="0"/>
              </a:rPr>
              <a:t>hasta el día </a:t>
            </a:r>
            <a:r>
              <a:rPr lang="es-E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28 de </a:t>
            </a:r>
            <a:r>
              <a:rPr lang="es-ES" sz="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abril </a:t>
            </a:r>
            <a:r>
              <a:rPr lang="es-E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 a horas 16:00</a:t>
            </a:r>
            <a:r>
              <a:rPr lang="es-E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BO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ángulo 5">
            <a:extLst>
              <a:ext uri="{FF2B5EF4-FFF2-40B4-BE49-F238E27FC236}">
                <a16:creationId xmlns="" xmlns:a16="http://schemas.microsoft.com/office/drawing/2014/main" id="{A26DC226-A1D2-BC4B-9739-D0AE08526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26" y="3399939"/>
            <a:ext cx="1836440" cy="354070"/>
          </a:xfrm>
          <a:prstGeom prst="rect">
            <a:avLst/>
          </a:prstGeom>
          <a:solidFill>
            <a:srgbClr val="803B7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BO" altLang="es-BO" sz="105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SEDE </a:t>
            </a:r>
            <a:r>
              <a:rPr lang="es-BO" altLang="es-BO" sz="105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COCHABAMBA</a:t>
            </a:r>
            <a:endParaRPr kumimoji="0" lang="es-BO" altLang="es-BO" sz="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ángulo 5">
            <a:extLst>
              <a:ext uri="{FF2B5EF4-FFF2-40B4-BE49-F238E27FC236}">
                <a16:creationId xmlns="" xmlns:a16="http://schemas.microsoft.com/office/drawing/2014/main" id="{229D5D33-E4F8-0045-A043-68F115ECF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8664" y="3314926"/>
            <a:ext cx="1836440" cy="464986"/>
          </a:xfrm>
          <a:prstGeom prst="rect">
            <a:avLst/>
          </a:prstGeom>
          <a:solidFill>
            <a:srgbClr val="803B7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BO" altLang="es-BO" sz="105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TIEMPO </a:t>
            </a:r>
            <a:r>
              <a:rPr kumimoji="0" lang="es-BO" altLang="es-BO" sz="105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COMPLETO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BO" altLang="es-BO" sz="105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89 DIAS</a:t>
            </a:r>
            <a:endParaRPr kumimoji="0" lang="es-BO" altLang="es-BO" sz="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ángulo 5">
            <a:extLst>
              <a:ext uri="{FF2B5EF4-FFF2-40B4-BE49-F238E27FC236}">
                <a16:creationId xmlns="" xmlns:a16="http://schemas.microsoft.com/office/drawing/2014/main" id="{69123DF4-1DE5-2946-AAFD-475C402B1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9734" y="3386852"/>
            <a:ext cx="1836440" cy="354070"/>
          </a:xfrm>
          <a:prstGeom prst="rect">
            <a:avLst/>
          </a:prstGeom>
          <a:solidFill>
            <a:srgbClr val="803B7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BO" altLang="es-BO" sz="105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kumimoji="0" lang="es-BO" altLang="es-BO" sz="105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VACANCIA</a:t>
            </a:r>
            <a:endParaRPr kumimoji="0" lang="es-BO" altLang="es-BO" sz="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6" name="Imagen 55">
            <a:extLst>
              <a:ext uri="{FF2B5EF4-FFF2-40B4-BE49-F238E27FC236}">
                <a16:creationId xmlns="" xmlns:a16="http://schemas.microsoft.com/office/drawing/2014/main" id="{22F99CB1-D0A2-4F46-BAD8-5F6E4FE461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86" y="3966"/>
            <a:ext cx="3683000" cy="2120900"/>
          </a:xfrm>
          <a:prstGeom prst="rect">
            <a:avLst/>
          </a:prstGeom>
        </p:spPr>
      </p:pic>
      <p:pic>
        <p:nvPicPr>
          <p:cNvPr id="1028" name="Picture 4" descr="http://www.importexportcentenarions.com.co/images/servicios/comercializacion_bienes_servicios_colombi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292" y="58786"/>
            <a:ext cx="3284984" cy="1695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0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195</Words>
  <Application>Microsoft Office PowerPoint</Application>
  <PresentationFormat>Carta (216 x 279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J. HERNAN CORTEZ A.</dc:creator>
  <cp:lastModifiedBy>ORLANDO PINTO CANCARI</cp:lastModifiedBy>
  <cp:revision>75</cp:revision>
  <cp:lastPrinted>2021-04-23T13:45:14Z</cp:lastPrinted>
  <dcterms:created xsi:type="dcterms:W3CDTF">2015-06-01T14:32:17Z</dcterms:created>
  <dcterms:modified xsi:type="dcterms:W3CDTF">2021-04-23T13:46:58Z</dcterms:modified>
</cp:coreProperties>
</file>